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2"/>
  </p:notesMasterIdLst>
  <p:sldIdLst>
    <p:sldId id="256" r:id="rId2"/>
    <p:sldId id="491" r:id="rId3"/>
    <p:sldId id="492" r:id="rId4"/>
    <p:sldId id="494" r:id="rId5"/>
    <p:sldId id="527" r:id="rId6"/>
    <p:sldId id="505" r:id="rId7"/>
    <p:sldId id="506" r:id="rId8"/>
    <p:sldId id="507" r:id="rId9"/>
    <p:sldId id="508" r:id="rId10"/>
    <p:sldId id="509" r:id="rId11"/>
    <p:sldId id="493" r:id="rId12"/>
    <p:sldId id="495" r:id="rId13"/>
    <p:sldId id="498" r:id="rId14"/>
    <p:sldId id="496" r:id="rId15"/>
    <p:sldId id="499" r:id="rId16"/>
    <p:sldId id="528" r:id="rId17"/>
    <p:sldId id="529" r:id="rId18"/>
    <p:sldId id="530" r:id="rId19"/>
    <p:sldId id="500" r:id="rId20"/>
    <p:sldId id="531" r:id="rId21"/>
    <p:sldId id="532" r:id="rId22"/>
    <p:sldId id="533" r:id="rId23"/>
    <p:sldId id="497" r:id="rId24"/>
    <p:sldId id="501" r:id="rId25"/>
    <p:sldId id="526" r:id="rId26"/>
    <p:sldId id="510" r:id="rId27"/>
    <p:sldId id="503" r:id="rId28"/>
    <p:sldId id="513" r:id="rId29"/>
    <p:sldId id="512" r:id="rId30"/>
    <p:sldId id="515" r:id="rId31"/>
    <p:sldId id="52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4" r:id="rId40"/>
    <p:sldId id="43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>
      <p:cViewPr varScale="1">
        <p:scale>
          <a:sx n="107" d="100"/>
          <a:sy n="107" d="100"/>
        </p:scale>
        <p:origin x="-19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FD59A92-5907-4B5F-BA9F-AC00B705C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38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CD2B8-7D1F-424A-BB4A-00981274A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CB42-A02E-4C93-AEE1-C4E600B05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AB08E-F85A-4BDF-A55B-56273E65F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7642A-A5C0-49E2-8C26-E5BFD2B25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8B937-1EAE-463E-BD50-7F663C9DD1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623AD-6330-4255-BEF9-AFA4ECC29F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26C1-7368-4AA1-9F29-FBC5711DB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42C8E-268F-4B83-8437-349D49227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BEB08-210A-4C3B-9BDD-032BCC98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4E6BC-E396-4FBE-BBF8-953AA3F73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447D9-4847-46D5-8A24-971E7FC916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5151AB-C767-4E4A-95E4-A1C2DBE805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991475" cy="316865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Подсистема ввода данных</a:t>
            </a:r>
            <a:r>
              <a:rPr lang="en-US" altLang="ru-RU" sz="3600" b="1" dirty="0" smtClean="0"/>
              <a:t/>
            </a:r>
            <a:br>
              <a:rPr lang="en-US" altLang="ru-RU" sz="3600" b="1" dirty="0" smtClean="0"/>
            </a:br>
            <a:r>
              <a:rPr lang="en-US" altLang="ru-RU" sz="3600" b="1" dirty="0" smtClean="0"/>
              <a:t/>
            </a:r>
            <a:br>
              <a:rPr lang="en-US" altLang="ru-RU" sz="3600" b="1" dirty="0" smtClean="0"/>
            </a:br>
            <a:endParaRPr lang="ru-RU" altLang="ru-RU" sz="1800" b="1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578350"/>
            <a:ext cx="8928100" cy="2019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i="1" dirty="0" smtClean="0"/>
              <a:t>Презентация по ГИС-технологиям  </a:t>
            </a:r>
            <a:endParaRPr lang="en-US" altLang="ru-RU" sz="2400" i="1" dirty="0" smtClean="0"/>
          </a:p>
          <a:p>
            <a:pPr eaLnBrk="1" hangingPunct="1">
              <a:lnSpc>
                <a:spcPct val="80000"/>
              </a:lnSpc>
            </a:pPr>
            <a:endParaRPr lang="en-US" altLang="ru-RU" sz="2400" i="1" dirty="0" smtClean="0"/>
          </a:p>
          <a:p>
            <a:pPr eaLnBrk="1" hangingPunct="1">
              <a:lnSpc>
                <a:spcPct val="80000"/>
              </a:lnSpc>
            </a:pPr>
            <a:endParaRPr lang="ru-RU" altLang="ru-RU" sz="2400" i="1" dirty="0" smtClean="0"/>
          </a:p>
          <a:p>
            <a:pPr eaLnBrk="1" hangingPunct="1">
              <a:lnSpc>
                <a:spcPct val="80000"/>
              </a:lnSpc>
            </a:pPr>
            <a:endParaRPr lang="ru-RU" alt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02625" cy="90805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О векторизации сканированной карты. Редактирование слоя поверх растра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8088"/>
            <a:ext cx="71913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400675"/>
          </a:xfrm>
        </p:spPr>
        <p:txBody>
          <a:bodyPr/>
          <a:lstStyle/>
          <a:p>
            <a:r>
              <a:rPr lang="ru-RU" altLang="ru-RU" sz="2800" smtClean="0"/>
              <a:t>Вначале обязательно разрабатывается технологическая цепочка: структуры данных, последовательность операций, правила соединения данных, правила контроля.</a:t>
            </a:r>
          </a:p>
          <a:p>
            <a:r>
              <a:rPr lang="ru-RU" altLang="ru-RU" sz="2800" smtClean="0"/>
              <a:t>Шаги: определение структуры данных, подготовка пустых данных, сканирование карт, геопривязка сканированных растров (возможно, с коррекцией деформаций), собственно векторизация слоев, введение атрибутивных данных,  верификация промежуточного результата, обрезка по рамке, склейка фрагментов, окончательная проверка данных.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smtClean="0"/>
              <a:t>О технологии векторизации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435975" cy="3529012"/>
          </a:xfrm>
        </p:spPr>
        <p:txBody>
          <a:bodyPr/>
          <a:lstStyle/>
          <a:p>
            <a:r>
              <a:rPr lang="ru-RU" altLang="ru-RU" dirty="0" smtClean="0"/>
              <a:t>Определение набора слоев и типа </a:t>
            </a:r>
            <a:r>
              <a:rPr lang="ru-RU" altLang="ru-RU" dirty="0" err="1" smtClean="0"/>
              <a:t>геоданных</a:t>
            </a:r>
            <a:r>
              <a:rPr lang="ru-RU" altLang="ru-RU" dirty="0" smtClean="0"/>
              <a:t> в каждом слое.</a:t>
            </a:r>
          </a:p>
          <a:p>
            <a:r>
              <a:rPr lang="ru-RU" altLang="ru-RU" dirty="0" smtClean="0"/>
              <a:t>Определение структуры реляционной части.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mtClean="0"/>
              <a:t>Структура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13787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/>
              <a:t>Классическая геодезическая съемка – это теодолитные ходы.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Начинаются от точек с известными координатами, например, от государственных триангуляционных пунктов.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Представляют собой последовательности чисел: длина от точки до точки, горизонтальный и вертикальный угол.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На основе геометрии (на эллипсе) вычисляется траектория (камеральная обработка), в результате – последовательность точек в трех измерениях.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В связи с набеганием ошибки имеется процедура усреднения, ходы сводят в одну точку, ее вычисленные координаты усредняются, а промежуточные пересчитываются (иллюстрация).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В </a:t>
            </a:r>
            <a:r>
              <a:rPr lang="en-US" altLang="ru-RU" sz="2400" smtClean="0"/>
              <a:t>ArcGIS </a:t>
            </a:r>
            <a:r>
              <a:rPr lang="ru-RU" altLang="ru-RU" sz="2400" smtClean="0"/>
              <a:t>этими вычислениями занимается модуль </a:t>
            </a:r>
            <a:r>
              <a:rPr lang="en-US" altLang="ru-RU" sz="2400" smtClean="0"/>
              <a:t>COGO.</a:t>
            </a:r>
          </a:p>
          <a:p>
            <a:pPr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Ввод полевых данных геодезических съемок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altLang="ru-RU" smtClean="0"/>
              <a:t>В настоящее время, в связи с распространением </a:t>
            </a:r>
            <a:r>
              <a:rPr lang="en-US" altLang="ru-RU" smtClean="0"/>
              <a:t>GPS-</a:t>
            </a:r>
            <a:r>
              <a:rPr lang="ru-RU" altLang="ru-RU" smtClean="0"/>
              <a:t>приемников данный способ приобретает все большее значение.</a:t>
            </a:r>
          </a:p>
          <a:p>
            <a:r>
              <a:rPr lang="ru-RU" altLang="ru-RU" smtClean="0"/>
              <a:t>Можно назвать два режима: ввод отдельных точек и ввод трасс.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706437"/>
          </a:xfrm>
        </p:spPr>
        <p:txBody>
          <a:bodyPr/>
          <a:lstStyle/>
          <a:p>
            <a:r>
              <a:rPr lang="ru-RU" altLang="ru-RU" sz="3200" smtClean="0"/>
              <a:t>Ввод данных на основе значений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r>
              <a:rPr lang="ru-RU" altLang="ru-RU" smtClean="0"/>
              <a:t>Устройства, совмещающие </a:t>
            </a:r>
            <a:r>
              <a:rPr lang="en-US" altLang="ru-RU" smtClean="0"/>
              <a:t>GPS</a:t>
            </a:r>
            <a:r>
              <a:rPr lang="ru-RU" altLang="ru-RU" smtClean="0"/>
              <a:t>-позиционирование и лазерные дальномеры (электронные тахеометры).</a:t>
            </a:r>
          </a:p>
          <a:p>
            <a:r>
              <a:rPr lang="ru-RU" altLang="ru-RU" smtClean="0"/>
              <a:t>Лазерное сканирование.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r>
              <a:rPr lang="ru-RU" altLang="ru-RU" sz="3200" smtClean="0"/>
              <a:t>Интегрированные технологии подготовки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987675" y="6491288"/>
            <a:ext cx="5360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Из доклада </a:t>
            </a:r>
            <a:r>
              <a:rPr lang="en-US" altLang="ru-RU"/>
              <a:t>Mika Salolahti (TerraSolid) 2009.12.15</a:t>
            </a:r>
            <a:endParaRPr lang="ru-RU" altLang="ru-RU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32656"/>
            <a:ext cx="82581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2562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smtClean="0"/>
              <a:t>Википедия – Lidar</a:t>
            </a:r>
          </a:p>
          <a:p>
            <a:pPr lvl="1">
              <a:lnSpc>
                <a:spcPct val="90000"/>
              </a:lnSpc>
            </a:pPr>
            <a:r>
              <a:rPr lang="ru-RU" altLang="ru-RU" sz="2400" smtClean="0"/>
              <a:t>LIDAR (Light Intensity Detection And Ranging), ЛИДАР (Световое определение интенсивности и дальности) – технология оптического дистанционного зондирования, которая фиксирует параметры отраженного света для определения дальности и/или другие информационные характеристики удаленной цели. Доминирующим методом определения расстояния является использование импульсного лазера. Как и аналогичная радарная технология, котороая использует радио волны, дальность до объекта определяется путем измерения временной задержки между излучением импульса и приемом отраженного сигнала.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3200" smtClean="0"/>
              <a:t>Лазерное сканирование –синоним ЛИДАР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r>
              <a:rPr lang="ru-RU" altLang="ru-RU" sz="2800" smtClean="0"/>
              <a:t>Аэрофотосъемка.</a:t>
            </a:r>
          </a:p>
          <a:p>
            <a:r>
              <a:rPr lang="ru-RU" altLang="ru-RU" sz="2800" smtClean="0"/>
              <a:t>Стереоаэрофтосъемка (фотограмметрия).</a:t>
            </a:r>
          </a:p>
          <a:p>
            <a:r>
              <a:rPr lang="ru-RU" altLang="ru-RU" sz="2800" smtClean="0"/>
              <a:t>Космические снимки в оптическом диапазоне, включая стереосъемку (</a:t>
            </a:r>
            <a:r>
              <a:rPr lang="en-US" altLang="ru-RU" sz="2800" smtClean="0"/>
              <a:t>ALOS-PRIZM).</a:t>
            </a:r>
            <a:endParaRPr lang="ru-RU" altLang="ru-RU" sz="2800" smtClean="0"/>
          </a:p>
          <a:p>
            <a:r>
              <a:rPr lang="ru-RU" altLang="ru-RU" sz="2800" smtClean="0"/>
              <a:t>Радиолокационные космические снимки.</a:t>
            </a:r>
          </a:p>
          <a:p>
            <a:r>
              <a:rPr lang="ru-RU" altLang="ru-RU" sz="2800" smtClean="0"/>
              <a:t>Использование: обновление топографических карт, автоматизированное построение рельефа.</a:t>
            </a:r>
          </a:p>
          <a:p>
            <a:r>
              <a:rPr lang="ru-RU" altLang="ru-RU" sz="2800" smtClean="0"/>
              <a:t>Пример – миссия шатла Дискавери (</a:t>
            </a:r>
            <a:r>
              <a:rPr lang="en-US" altLang="ru-RU" sz="2800" smtClean="0"/>
              <a:t>SRTM</a:t>
            </a:r>
            <a:r>
              <a:rPr lang="ru-RU" altLang="ru-RU" sz="2800" smtClean="0"/>
              <a:t>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Данные дистанционного зондирования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altLang="ru-RU" smtClean="0"/>
              <a:t>Источники геоданных для ГИС.</a:t>
            </a:r>
          </a:p>
          <a:p>
            <a:r>
              <a:rPr lang="ru-RU" altLang="ru-RU" smtClean="0"/>
              <a:t>Технические средства переноса данных с бумажных карт.</a:t>
            </a:r>
          </a:p>
          <a:p>
            <a:r>
              <a:rPr lang="ru-RU" altLang="ru-RU" smtClean="0"/>
              <a:t>Технология векторизации данных.</a:t>
            </a:r>
          </a:p>
          <a:p>
            <a:r>
              <a:rPr lang="ru-RU" altLang="ru-RU" smtClean="0"/>
              <a:t>Обзор современных средств и технологий непосредственного ввода координат.</a:t>
            </a:r>
          </a:p>
          <a:p>
            <a:r>
              <a:rPr lang="ru-RU" altLang="ru-RU" smtClean="0"/>
              <a:t>Геокодирование.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smtClean="0"/>
              <a:t>Ввод и размещение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r>
              <a:rPr lang="ru-RU" altLang="ru-RU" sz="2800" smtClean="0"/>
              <a:t>Основывается на съемке на пленку и последующем сканировании или непосредственной цифровой съемке</a:t>
            </a:r>
          </a:p>
          <a:p>
            <a:r>
              <a:rPr lang="ru-RU" altLang="ru-RU" sz="2800" smtClean="0"/>
              <a:t>Точность съемки 10 см – 40 см на пиксель.</a:t>
            </a:r>
          </a:p>
          <a:p>
            <a:r>
              <a:rPr lang="ru-RU" altLang="ru-RU" sz="2800" smtClean="0"/>
              <a:t>Возможна моносьемка и стереосъемка.</a:t>
            </a:r>
          </a:p>
          <a:p>
            <a:r>
              <a:rPr lang="ru-RU" altLang="ru-RU" sz="2800" smtClean="0"/>
              <a:t>Стересьемка осуществляется при одно пролете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smtClean="0"/>
              <a:t>Аэрофотосъемка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r>
              <a:rPr lang="ru-RU" altLang="ru-RU" sz="2800" smtClean="0"/>
              <a:t>Используется оптический диаппазон или радиолокация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smtClean="0"/>
              <a:t>Космическое сканирование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r>
              <a:rPr lang="ru-RU" altLang="ru-RU" sz="2800" smtClean="0"/>
              <a:t>Основывается на использовании движения спутника для формирования последовательности строк (отличать от моментальной съемки высокого разрешения.</a:t>
            </a:r>
          </a:p>
          <a:p>
            <a:r>
              <a:rPr lang="ru-RU" altLang="ru-RU" sz="2800" smtClean="0"/>
              <a:t>В настоящее время – только цифровые методы.</a:t>
            </a:r>
          </a:p>
          <a:p>
            <a:r>
              <a:rPr lang="ru-RU" altLang="ru-RU" sz="2800" smtClean="0"/>
              <a:t>Точность съемки 42 см – несколько км на пиксель.</a:t>
            </a:r>
          </a:p>
          <a:p>
            <a:r>
              <a:rPr lang="ru-RU" altLang="ru-RU" sz="2800" smtClean="0"/>
              <a:t>Возможна моносьемка и стереосъемка.</a:t>
            </a:r>
          </a:p>
          <a:p>
            <a:r>
              <a:rPr lang="ru-RU" altLang="ru-RU" sz="2800" smtClean="0"/>
              <a:t>Стересьемка осуществляется при одно пролете или съемке с параллельных витков.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smtClean="0"/>
              <a:t>Космическое оптическое сканирование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Геокодирование – это генерация геометрических данных на основе табличных значений, представляющих собой почтовые адреса или линейные координаты.</a:t>
            </a:r>
            <a:endParaRPr lang="en-US" altLang="ru-RU" smtClean="0"/>
          </a:p>
          <a:p>
            <a:r>
              <a:rPr lang="ru-RU" altLang="ru-RU" smtClean="0"/>
              <a:t>Имеются следующие методы: </a:t>
            </a:r>
            <a:r>
              <a:rPr lang="en-US" altLang="ru-RU" smtClean="0"/>
              <a:t>StreetInfo </a:t>
            </a:r>
            <a:r>
              <a:rPr lang="ru-RU" altLang="ru-RU" smtClean="0"/>
              <a:t>(адресное геокодирование), линейные координаты.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Геокодирование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2800" smtClean="0"/>
              <a:t>Структуры данных адресных слоев </a:t>
            </a:r>
            <a:r>
              <a:rPr lang="en-US" altLang="ru-RU" sz="2800" smtClean="0"/>
              <a:t>StreetInfo</a:t>
            </a:r>
          </a:p>
          <a:p>
            <a:r>
              <a:rPr lang="ru-RU" altLang="ru-RU" sz="2800" smtClean="0"/>
              <a:t>Структуры данных адресных слоев линейных координат</a:t>
            </a:r>
          </a:p>
          <a:p>
            <a:r>
              <a:rPr lang="ru-RU" altLang="ru-RU" sz="2800" smtClean="0"/>
              <a:t>Процесс калибровки адресных слоев линейных координат</a:t>
            </a:r>
          </a:p>
          <a:p>
            <a:r>
              <a:rPr lang="ru-RU" altLang="ru-RU" sz="2800" smtClean="0"/>
              <a:t>Об алгоритмах геокодирования: устойчивость к ошибкам данных, размещение точек на заданном расстоянии. </a:t>
            </a:r>
          </a:p>
          <a:p>
            <a:r>
              <a:rPr lang="ru-RU" altLang="ru-RU" sz="2800" smtClean="0"/>
              <a:t>Пример с г.Москвой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Для каждой строки таблицы создается точечный объект.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Функцией ГИС вычисляются координаты порождаемого точечного объекта на основе атрибутивной информации в строке таблицы, поиска фрагмента улицы или дороги в адресном слое, пропорциональном делении фрагмента.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Процесс геокодирования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18488" cy="52562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/>
              <a:t>1. Размечаются осевые линии улиц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/>
              <a:t>2. Улицы разбиваются на фрагменты от перекрестка до перекрестка.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/>
              <a:t>3. Слой содержит поля: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mtClean="0"/>
              <a:t>Name,FromLeft, ToLeft, FromRight, ToRight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mtClean="0"/>
              <a:t>4. Для каждого фрагмента это – название улицы, номер домов, начинающие и заканчивающие фрагмент соответсвенно по левой (нечетной) и правой (четной) сторонах улицы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539750" y="188913"/>
            <a:ext cx="82184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/>
              <a:t>Структура слоя </a:t>
            </a:r>
            <a:r>
              <a:rPr lang="en-US" altLang="ru-RU" sz="4000"/>
              <a:t>StreetInfo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503237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/>
              <a:t>Структура слоя </a:t>
            </a:r>
            <a:r>
              <a:rPr lang="en-US" altLang="ru-RU" sz="4000" smtClean="0"/>
              <a:t>StreetInfo</a:t>
            </a:r>
            <a:endParaRPr lang="ru-RU" altLang="ru-RU" sz="400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724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39750" y="194469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 dirty="0"/>
              <a:t>Структура слоя </a:t>
            </a:r>
            <a:r>
              <a:rPr lang="en-US" altLang="ru-RU" sz="4000" dirty="0" err="1"/>
              <a:t>StreetInfo</a:t>
            </a:r>
            <a:endParaRPr lang="ru-RU" altLang="ru-RU" sz="4000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24744"/>
            <a:ext cx="8820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 smtClean="0"/>
              <a:t>В организациях, обслуживающих и имеющих дело с автомобильными и железными дорогами, трубопроводами, линиями электропередач, реками привязка объектов и событий проводится к ближайшим пикетам – километровым или более точным отметкам</a:t>
            </a:r>
            <a:r>
              <a:rPr lang="ru-RU" altLang="ru-RU" sz="2800" dirty="0" smtClean="0"/>
              <a:t>.</a:t>
            </a:r>
            <a:endParaRPr lang="ru-RU" altLang="ru-RU" sz="2800" dirty="0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Геокодирование по линейным координатам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650287" cy="5130800"/>
          </a:xfrm>
        </p:spPr>
        <p:txBody>
          <a:bodyPr/>
          <a:lstStyle/>
          <a:p>
            <a:pPr indent="193675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В принципе, источник данных для любой ИС – МИР</a:t>
            </a:r>
            <a:r>
              <a:rPr lang="en-US" altLang="ru-RU" sz="2800" smtClean="0"/>
              <a:t>, </a:t>
            </a:r>
            <a:r>
              <a:rPr lang="ru-RU" altLang="ru-RU" sz="2800" smtClean="0"/>
              <a:t>посредниками являются:</a:t>
            </a:r>
          </a:p>
          <a:p>
            <a:pPr indent="193675">
              <a:lnSpc>
                <a:spcPct val="90000"/>
              </a:lnSpc>
            </a:pPr>
            <a:r>
              <a:rPr lang="ru-RU" altLang="ru-RU" sz="2800" smtClean="0"/>
              <a:t>Бумажные карты.</a:t>
            </a:r>
            <a:endParaRPr lang="en-US" altLang="ru-RU" sz="2800" smtClean="0"/>
          </a:p>
          <a:p>
            <a:pPr indent="193675">
              <a:lnSpc>
                <a:spcPct val="90000"/>
              </a:lnSpc>
            </a:pPr>
            <a:r>
              <a:rPr lang="ru-RU" altLang="ru-RU" sz="2800" smtClean="0"/>
              <a:t>Данные полевой съемки (геодезические и топографические работы).</a:t>
            </a:r>
          </a:p>
          <a:p>
            <a:pPr indent="193675">
              <a:lnSpc>
                <a:spcPct val="90000"/>
              </a:lnSpc>
            </a:pPr>
            <a:r>
              <a:rPr lang="ru-RU" altLang="ru-RU" sz="2800" smtClean="0"/>
              <a:t>Всевозможные табличные и скалярные данные.</a:t>
            </a:r>
          </a:p>
          <a:p>
            <a:pPr indent="193675">
              <a:lnSpc>
                <a:spcPct val="90000"/>
              </a:lnSpc>
            </a:pPr>
            <a:r>
              <a:rPr lang="ru-RU" altLang="ru-RU" sz="2800" smtClean="0"/>
              <a:t>Данные дистанционного зондирования Земли.</a:t>
            </a:r>
          </a:p>
          <a:p>
            <a:pPr indent="193675">
              <a:lnSpc>
                <a:spcPct val="90000"/>
              </a:lnSpc>
            </a:pPr>
            <a:r>
              <a:rPr lang="ru-RU" altLang="ru-RU" sz="2800" smtClean="0"/>
              <a:t>Современные непрерывные технологии (</a:t>
            </a:r>
            <a:r>
              <a:rPr lang="en-US" altLang="ru-RU" sz="2800" smtClean="0"/>
              <a:t>GPS-</a:t>
            </a:r>
            <a:r>
              <a:rPr lang="ru-RU" altLang="ru-RU" sz="2800" smtClean="0"/>
              <a:t>трассирование, лазерное сканирование).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Источники геоданных для ГИС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altLang="ru-RU" smtClean="0"/>
              <a:t>Тестовая таблица событий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7" y="2780928"/>
            <a:ext cx="4933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/>
              <a:t>Дороги разбиваются на фрагменты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В самом грубом варианте – от начала до конца.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В хорошем варианте – на всех перекрестках, от километрового столба до километрового столба – калибровка.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Без калибровки </a:t>
            </a:r>
            <a:r>
              <a:rPr lang="ru-RU" altLang="ru-RU" sz="2400" dirty="0" err="1" smtClean="0"/>
              <a:t>геокодирование</a:t>
            </a:r>
            <a:r>
              <a:rPr lang="ru-RU" altLang="ru-RU" sz="2400" dirty="0" smtClean="0"/>
              <a:t> весьма неточно, так как геометрическая длина дорог отлична от пикетажной.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Каждая пикетажная отметка должна проставляться на карте с точностью 10-20 метров. Пригодны данные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Структура слоя линейных координат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Дороги в окрестностях г.Ханты-Мансийска</a:t>
            </a:r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/>
            </a:r>
            <a:b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</a:br>
            <a:endParaRPr lang="ru-RU" altLang="ru-RU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09675"/>
            <a:ext cx="68294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0264" y="188640"/>
            <a:ext cx="9144000" cy="692150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/>
              <a:t>Работа с </a:t>
            </a:r>
            <a:r>
              <a:rPr lang="en-US" altLang="ru-RU" sz="4000" dirty="0" smtClean="0"/>
              <a:t>GPS </a:t>
            </a:r>
            <a:r>
              <a:rPr lang="ru-RU" altLang="ru-RU" sz="4000" dirty="0" smtClean="0"/>
              <a:t>на дороге к </a:t>
            </a:r>
            <a:r>
              <a:rPr lang="ru-RU" altLang="ru-RU" sz="4000" dirty="0" err="1" smtClean="0"/>
              <a:t>Шапше</a:t>
            </a:r>
            <a:endParaRPr lang="ru-RU" altLang="ru-RU" sz="40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28384" cy="55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58" y="404664"/>
            <a:ext cx="8229600" cy="887413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Калибровочные точки, полученные с помощью </a:t>
            </a:r>
            <a:r>
              <a:rPr lang="en-US" altLang="ru-RU" sz="3200" dirty="0" smtClean="0"/>
              <a:t>Garmin GPS III</a:t>
            </a:r>
            <a:r>
              <a:rPr lang="ru-RU" altLang="ru-RU" sz="3200" dirty="0" smtClean="0"/>
              <a:t> +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7437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2800" smtClean="0"/>
              <a:t>Основано на наблюдении, что ошибка, специально заложенная в аппаратуре для соблюдения законодательства, носит регулярный характер</a:t>
            </a:r>
          </a:p>
          <a:p>
            <a:r>
              <a:rPr lang="ru-RU" altLang="ru-RU" sz="2800" smtClean="0"/>
              <a:t>Для корректировки достаточно знать направление и величину корректирующего сдвига</a:t>
            </a:r>
          </a:p>
          <a:p>
            <a:r>
              <a:rPr lang="ru-RU" altLang="ru-RU" sz="2800" smtClean="0"/>
              <a:t>Для выявления были сняты точки, хорошо позиционируемые на снимках (перекрестки)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Решение проблемы точности бытовых </a:t>
            </a:r>
            <a:r>
              <a:rPr lang="en-US" altLang="ru-RU" sz="4000" smtClean="0"/>
              <a:t>GPS</a:t>
            </a:r>
            <a:endParaRPr lang="ru-RU" altLang="ru-RU" sz="40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ru-RU" altLang="ru-RU" sz="3600" smtClean="0"/>
              <a:t>Сдвиг калибровочных точек</a:t>
            </a: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29841" cy="50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altLang="ru-RU" sz="3600" smtClean="0"/>
              <a:t>Калибровочные точки после сдвига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69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335712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994525" cy="600075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/>
              <a:t>Тест калибровки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4649" y="116632"/>
            <a:ext cx="9144000" cy="1341438"/>
          </a:xfrm>
        </p:spPr>
        <p:txBody>
          <a:bodyPr/>
          <a:lstStyle/>
          <a:p>
            <a:r>
              <a:rPr lang="ru-RU" altLang="ru-RU" sz="4000" dirty="0" smtClean="0"/>
              <a:t>Тематическая карта по </a:t>
            </a:r>
            <a:r>
              <a:rPr lang="ru-RU" altLang="ru-RU" sz="4000" dirty="0" err="1" smtClean="0"/>
              <a:t>геокодированным</a:t>
            </a:r>
            <a:r>
              <a:rPr lang="ru-RU" altLang="ru-RU" sz="4000" dirty="0" smtClean="0"/>
              <a:t> событиям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20472" cy="42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 80-е и 90-е годы – дигитайзеры.</a:t>
            </a:r>
          </a:p>
          <a:p>
            <a:r>
              <a:rPr lang="ru-RU" altLang="ru-RU" smtClean="0"/>
              <a:t>С середины 90-х годов – предварительное сканирование бумажных карт, последующая векторизация (ручная или автоматизированная), сканированное изображение должно быть геопривязанной подложкой.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Технические средства переноса данных с бумажных карт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Благодарю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Схема поставки данных в ГИС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09675"/>
            <a:ext cx="9229726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smtClean="0"/>
              <a:t>Дигитайзеры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9750" y="5732463"/>
            <a:ext cx="4360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/>
              <a:t>Большой профессиональный</a:t>
            </a:r>
          </a:p>
          <a:p>
            <a:r>
              <a:rPr lang="ru-RU" altLang="ru-RU" sz="2400"/>
              <a:t>дигитайзер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508625" y="5699178"/>
            <a:ext cx="2519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/>
              <a:t>Процесс работы</a:t>
            </a:r>
          </a:p>
          <a:p>
            <a:r>
              <a:rPr lang="ru-RU" altLang="ru-RU" sz="2400" dirty="0"/>
              <a:t> с дигитайзером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5538"/>
            <a:ext cx="3990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80" y="1125538"/>
            <a:ext cx="3810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6" y="130098"/>
            <a:ext cx="8302625" cy="981075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О векторизации сканированной карты. Выбор СК и единиц измерения в </a:t>
            </a:r>
            <a:r>
              <a:rPr lang="en-US" altLang="ru-RU" sz="3200" dirty="0" smtClean="0"/>
              <a:t>MapInfo</a:t>
            </a:r>
            <a:endParaRPr lang="ru-RU" altLang="ru-RU" sz="3200" dirty="0" smtClean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124744"/>
            <a:ext cx="50006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2625" cy="90805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О векторизации сканированной карты. Редактирование точек привязки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413"/>
            <a:ext cx="47339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1" y="1391413"/>
            <a:ext cx="443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02625" cy="90805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О векторизации сканированной карты. Редактирование точек привязки</a:t>
            </a: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3910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45" y="1772816"/>
            <a:ext cx="4362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30E5A-315C-4070-A735-11C762536774}"/>
</file>

<file path=customXml/itemProps2.xml><?xml version="1.0" encoding="utf-8"?>
<ds:datastoreItem xmlns:ds="http://schemas.openxmlformats.org/officeDocument/2006/customXml" ds:itemID="{98FFDE16-722B-488D-9CDA-4432997402F6}"/>
</file>

<file path=customXml/itemProps3.xml><?xml version="1.0" encoding="utf-8"?>
<ds:datastoreItem xmlns:ds="http://schemas.openxmlformats.org/officeDocument/2006/customXml" ds:itemID="{0C222F11-0E6F-403C-845D-B8CD7BB7176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3048</TotalTime>
  <Words>1006</Words>
  <Application>Microsoft Office PowerPoint</Application>
  <PresentationFormat>Экран (4:3)</PresentationFormat>
  <Paragraphs>113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Tahoma</vt:lpstr>
      <vt:lpstr>Волна</vt:lpstr>
      <vt:lpstr>Подсистема ввода данных  </vt:lpstr>
      <vt:lpstr>Ввод и размещение данных</vt:lpstr>
      <vt:lpstr>Источники геоданных для ГИС </vt:lpstr>
      <vt:lpstr>Технические средства переноса данных с бумажных карт</vt:lpstr>
      <vt:lpstr>Схема поставки данных в ГИС</vt:lpstr>
      <vt:lpstr>Дигитайзеры</vt:lpstr>
      <vt:lpstr>О векторизации сканированной карты. Выбор СК и единиц измерения в MapInfo</vt:lpstr>
      <vt:lpstr>О векторизации сканированной карты. Редактирование точек привязки</vt:lpstr>
      <vt:lpstr>О векторизации сканированной карты. Редактирование точек привязки</vt:lpstr>
      <vt:lpstr>О векторизации сканированной карты. Редактирование слоя поверх растра</vt:lpstr>
      <vt:lpstr>О технологии векторизации</vt:lpstr>
      <vt:lpstr>Структура данных</vt:lpstr>
      <vt:lpstr>Ввод полевых данных геодезических съемок</vt:lpstr>
      <vt:lpstr>Ввод данных на основе значений координат</vt:lpstr>
      <vt:lpstr>Интегрированные технологии подготовки данных</vt:lpstr>
      <vt:lpstr>Презентация PowerPoint</vt:lpstr>
      <vt:lpstr>Презентация PowerPoint</vt:lpstr>
      <vt:lpstr>Лазерное сканирование –синоним ЛИДАР</vt:lpstr>
      <vt:lpstr>Данные дистанционного зондирования</vt:lpstr>
      <vt:lpstr>Аэрофотосъемка</vt:lpstr>
      <vt:lpstr>Космическое сканирование</vt:lpstr>
      <vt:lpstr>Космическое оптическое сканирование</vt:lpstr>
      <vt:lpstr>Геокодирование</vt:lpstr>
      <vt:lpstr>План</vt:lpstr>
      <vt:lpstr>Процесс геокодирования </vt:lpstr>
      <vt:lpstr>Презентация PowerPoint</vt:lpstr>
      <vt:lpstr>Структура слоя StreetInfo</vt:lpstr>
      <vt:lpstr>Презентация PowerPoint</vt:lpstr>
      <vt:lpstr>Геокодирование по линейным координатам</vt:lpstr>
      <vt:lpstr>Тестовая таблица событий</vt:lpstr>
      <vt:lpstr>Структура слоя линейных координат</vt:lpstr>
      <vt:lpstr>Презентация PowerPoint</vt:lpstr>
      <vt:lpstr>Работа с GPS на дороге к Шапше</vt:lpstr>
      <vt:lpstr>Калибровочные точки, полученные с помощью Garmin GPS III +</vt:lpstr>
      <vt:lpstr>Решение проблемы точности бытовых GPS</vt:lpstr>
      <vt:lpstr>Сдвиг калибровочных точек</vt:lpstr>
      <vt:lpstr>Калибровочные точки после сдвига</vt:lpstr>
      <vt:lpstr>Тест калибровки</vt:lpstr>
      <vt:lpstr>Тематическая карта по геокодированным событиям</vt:lpstr>
      <vt:lpstr>Благодарю за внимание !</vt:lpstr>
    </vt:vector>
  </TitlesOfParts>
  <Company>Универсум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на округ из космоса. Информационно-космические и геоинформационные технологии для моделирования объектов, процессов и явлений на территории Югры</dc:title>
  <dc:creator>Тестер</dc:creator>
  <cp:lastModifiedBy>XTreme.ws</cp:lastModifiedBy>
  <cp:revision>451</cp:revision>
  <dcterms:created xsi:type="dcterms:W3CDTF">2008-10-03T13:52:46Z</dcterms:created>
  <dcterms:modified xsi:type="dcterms:W3CDTF">2013-11-08T04:10:48Z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